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7" r:id="rId3"/>
    <p:sldId id="293" r:id="rId4"/>
    <p:sldId id="297" r:id="rId5"/>
    <p:sldId id="282" r:id="rId6"/>
    <p:sldId id="299" r:id="rId7"/>
    <p:sldId id="300" r:id="rId8"/>
    <p:sldId id="301" r:id="rId9"/>
    <p:sldId id="302" r:id="rId10"/>
    <p:sldId id="303" r:id="rId11"/>
    <p:sldId id="305" r:id="rId12"/>
    <p:sldId id="304" r:id="rId13"/>
    <p:sldId id="272" r:id="rId14"/>
    <p:sldId id="306" r:id="rId15"/>
    <p:sldId id="307" r:id="rId16"/>
    <p:sldId id="309" r:id="rId17"/>
    <p:sldId id="308" r:id="rId18"/>
    <p:sldId id="310" r:id="rId19"/>
    <p:sldId id="311" r:id="rId20"/>
    <p:sldId id="316" r:id="rId21"/>
    <p:sldId id="312" r:id="rId22"/>
    <p:sldId id="313" r:id="rId23"/>
    <p:sldId id="314" r:id="rId24"/>
    <p:sldId id="315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286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4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E6BC-2AFC-49E6-A75F-381C0C8AAE6A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45DE-C20C-4A9A-AE00-53DED80D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8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0CAC-D033-49BD-93F2-5E65BB878046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5EC8-2C54-4162-949D-FAE36EC76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8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DF39-2641-495F-943A-70F0D83AEE42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3DCA-7125-4F03-964E-F9A482D85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1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A14A-F27B-48DC-8D60-58A1C36A8003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2396-9D25-4B15-88EE-078F924BB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C295-BFFB-45F8-BEEA-3B2E2BE12FDB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D98C-B763-4D23-8096-9A1A2D027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0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A903-39F7-44FE-9D88-B42B2E560877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C66FC-C9B3-4BFB-BF12-28E113A8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2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25F1-7023-4E2D-AACC-5067FB544E8F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4416-B626-4B2E-9014-F28A15FC0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1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3DD7-A7A2-43B3-9ED2-91857C571A87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F423-A376-4158-AA87-2881B6C3C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7DB2-6327-4FF7-A611-83034C09221E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25C1-B99D-4673-ADB5-0638C39D9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5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AF51-7735-4246-B712-015A125277ED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09A5-7046-4425-9930-ED4786E2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D021-0715-4577-81AE-A90E3CF960A1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08D6-B295-47F1-86B3-20340A022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A0C9C-1B1F-4D49-9A7D-ABDB7345D9B0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3B6AF-F47C-46FD-83BD-AA6ECC22D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«ЗАЩИТА ПРАВ ПОТРЕБИТЕЛЕЙ»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стандарт</a:t>
            </a:r>
            <a:r>
              <a:rPr lang="ru-RU" sz="4000" dirty="0" smtClean="0">
                <a:ea typeface="Times New Roman"/>
                <a:cs typeface="Times New Roman"/>
              </a:rPr>
              <a:t>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-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госстандарт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, санитарные нормы и правила,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документы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, которые в соответствии с законом устанавливают обязательные требования к качеству товаров, работ, услуг;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едостаток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товара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несоответствие товара стандарту, условиям договора или обычно предъявляемым требованиям к качеству товаров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ущественный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недостаток товара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недостаток, который делает невозможным или недопустимым использование товара в соответствии с его целевым назначением, либо который проявляется вновь после устранения, либо для устранения которого требуются большие затраты, либо вследствие которого потребитель в значительной степени лишается того, на что он был вправе рассчитывать при заключении договора;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езопасность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безопасность товара для жизни, здоровья, имущества потребителя и окружающей среды при обычных условиях его использования, хранения, транспортировки и утилизации, а также безопасность процесса выполнения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15888"/>
            <a:ext cx="73104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654" y="1336697"/>
            <a:ext cx="8352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человек, который приобретает товары или услуги.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9" y="2996952"/>
            <a:ext cx="721520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1005193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8" y="188639"/>
            <a:ext cx="3905474" cy="61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cover3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39"/>
            <a:ext cx="4237124" cy="62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ПОТРЕБИТЕЛЕЙ: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r>
              <a:rPr lang="ru-RU" sz="4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sz="4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качество</a:t>
            </a:r>
            <a:r>
              <a:rPr lang="ru-RU" sz="44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4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продавец должен продать вам качественный товар, а исполнитель предоставить качественно выполненную услугу.</a:t>
            </a:r>
            <a:endParaRPr lang="ru-RU" sz="44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Марина\Desktop\f04116120adbf548dce0b36c7438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5735"/>
            <a:ext cx="4392488" cy="24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информацию </a:t>
            </a: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потребитель имеет право на достоверную информацию о том, что, когда, как и кем произведено, кто продает, на каких условиях и когда, он сможет этот товар </a:t>
            </a:r>
            <a:r>
              <a:rPr lang="ru-RU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приобрести.</a:t>
            </a:r>
            <a:endParaRPr lang="ru-RU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9" name="Picture 3" descr="C:\Users\Марина\Desktop\2194097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120680" cy="369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причиненного 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ущерба </a:t>
            </a:r>
            <a:r>
              <a:rPr lang="ru-RU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за нарушение прав потребителя, продавец</a:t>
            </a:r>
            <a:r>
              <a:rPr 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изготовитель или </a:t>
            </a:r>
            <a:r>
              <a:rPr lang="ru-RU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несет ответственность, предусмотренную законом.</a:t>
            </a:r>
          </a:p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endParaRPr lang="ru-RU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endParaRPr lang="ru-RU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endParaRPr lang="ru-RU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marL="0" lvl="0" indent="0">
              <a:buClr>
                <a:srgbClr val="E42B00"/>
              </a:buClr>
              <a:buNone/>
            </a:pPr>
            <a:endParaRPr lang="ru-RU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42" name="Picture 2" descr="C:\Users\Мари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43" y="2852936"/>
            <a:ext cx="5221417" cy="38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r>
              <a:rPr lang="ru-RU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товар или услуга не были опасны для жизни, здоровья, имущества или для окружающей среды</a:t>
            </a:r>
            <a:r>
              <a:rPr lang="ru-RU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endParaRPr lang="ru-RU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endParaRPr lang="ru-RU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C:\Users\Марина\Desktop\kuda_pozhalovats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4211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рин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4824536" cy="3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822107"/>
          </a:xfrm>
        </p:spPr>
        <p:txBody>
          <a:bodyPr/>
          <a:lstStyle/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компенсацию причиненного 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выбор; </a:t>
            </a:r>
            <a:endParaRPr lang="ru-RU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E42B00"/>
              </a:buClr>
              <a:buFont typeface="Wingdings" pitchFamily="2" charset="2"/>
              <a:buChar char="§"/>
            </a:pP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просвещение в области защиты прав потребителей.</a:t>
            </a:r>
          </a:p>
          <a:p>
            <a:endParaRPr lang="ru-RU" dirty="0"/>
          </a:p>
        </p:txBody>
      </p:sp>
      <p:pic>
        <p:nvPicPr>
          <p:cNvPr id="12290" name="Picture 2" descr="C:\Users\Марина\Desktop\ekaterinburg-zaschita_prav_potrebiteley_ekaterinburg_5423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6" y="2924944"/>
            <a:ext cx="417669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рина\Desktop\270529_75614_4-potrebi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55902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57225"/>
            <a:ext cx="350043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211763"/>
            <a:ext cx="46386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потребителей на возмещение морального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вреда: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вследствие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 товара (работы, услуги). </a:t>
            </a:r>
          </a:p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моральным вредом понимаются устойчивые (а не временные) физические страдания и нравственные переживания, вызванные повреждением здоровья, смертью близких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585"/>
            <a:ext cx="8229600" cy="141763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 оказался некачественным: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/>
                <a:ea typeface="Calibri"/>
              </a:rPr>
              <a:t>1) потребовать устранить недостатки </a:t>
            </a:r>
            <a:r>
              <a:rPr lang="ru-RU" sz="4400" b="1" dirty="0" smtClean="0">
                <a:latin typeface="Times New Roman"/>
                <a:ea typeface="Calibri"/>
              </a:rPr>
              <a:t>безвозмездно;</a:t>
            </a:r>
            <a:endParaRPr lang="ru-RU" sz="4400" b="1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/>
                <a:ea typeface="Calibri"/>
              </a:rPr>
              <a:t>2) заменить </a:t>
            </a:r>
            <a:r>
              <a:rPr lang="ru-RU" sz="4400" b="1" dirty="0" smtClean="0">
                <a:latin typeface="Times New Roman"/>
                <a:ea typeface="Calibri"/>
              </a:rPr>
              <a:t>товар;</a:t>
            </a:r>
            <a:endParaRPr lang="ru-RU" sz="4400" b="1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/>
                <a:ea typeface="Calibri"/>
              </a:rPr>
              <a:t>3) уменьшить цену за </a:t>
            </a:r>
            <a:r>
              <a:rPr lang="ru-RU" sz="4400" b="1" dirty="0" smtClean="0">
                <a:latin typeface="Times New Roman"/>
                <a:ea typeface="Calibri"/>
              </a:rPr>
              <a:t>товар;</a:t>
            </a:r>
            <a:endParaRPr lang="ru-RU" sz="4400" b="1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/>
                <a:ea typeface="Calibri"/>
              </a:rPr>
              <a:t>4) возвратить </a:t>
            </a:r>
            <a:r>
              <a:rPr lang="ru-RU" sz="4400" b="1" dirty="0" smtClean="0">
                <a:latin typeface="Times New Roman"/>
                <a:ea typeface="Calibri"/>
              </a:rPr>
              <a:t>деньги.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непродовольственного товара надлежащего качества производится, если указанный товар: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товарный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свойства,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пломбы,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фабричные ярлыки;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чек, выданный потребителю вместе с проданным указанным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7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"/>
            <a:ext cx="9144000" cy="68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17443"/>
          </a:xfrm>
        </p:spPr>
        <p:txBody>
          <a:bodyPr/>
          <a:lstStyle/>
          <a:p>
            <a:pPr marL="0" lvl="0" indent="0" algn="ctr" eaLnBrk="1" hangingPunct="1">
              <a:buClr>
                <a:srgbClr val="E42B00"/>
              </a:buClr>
              <a:buNone/>
              <a:defRPr/>
            </a:pPr>
            <a:r>
              <a:rPr lang="ru-RU" sz="3600" b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товары должны устанавливаться </a:t>
            </a:r>
            <a:r>
              <a:rPr lang="ru-RU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службы (годности).</a:t>
            </a:r>
          </a:p>
          <a:p>
            <a:pPr marL="0" lvl="0" indent="0" algn="ctr" eaLnBrk="1" hangingPunct="1">
              <a:buClr>
                <a:srgbClr val="E42B00"/>
              </a:buClr>
              <a:buNone/>
              <a:defRPr/>
            </a:pPr>
            <a:r>
              <a:rPr lang="ru-RU" sz="3600" b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безопасной реализации товар должен обладать </a:t>
            </a:r>
            <a:r>
              <a:rPr lang="ru-RU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сертификатами.</a:t>
            </a:r>
          </a:p>
          <a:p>
            <a:pPr marL="0" lvl="0" indent="0" algn="ctr" eaLnBrk="1" hangingPunct="1">
              <a:buClr>
                <a:srgbClr val="E42B00"/>
              </a:buClr>
              <a:buNone/>
              <a:defRPr/>
            </a:pPr>
            <a:r>
              <a:rPr lang="ru-RU" sz="3600" b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обязан предоставить потребителю информацию о правильной </a:t>
            </a:r>
            <a:r>
              <a:rPr lang="ru-RU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эксплуатации, хранению и транспортировки</a:t>
            </a:r>
            <a:r>
              <a:rPr lang="ru-RU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9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непродовольственных товаров надлежащего качества, не подлежащих  возврату или обмену на аналогичный товар других размеров, формы, габарита, фасона, расцветки, или комплектации: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Товары для профилактики и лечения заболеваний в домашних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Предметы личной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Парфюмерно-косметические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Текстильные товары, кабельная продукция, строительные и отделочные материалы отпускаемые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метраж;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Швейные и трикотажные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Товары бытовой химии.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3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>
                <a:solidFill>
                  <a:srgbClr val="FF0000"/>
                </a:solidFill>
                <a:latin typeface="Times New Roman"/>
                <a:ea typeface="Calibri"/>
              </a:rPr>
              <a:t>Срок 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службы - это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период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 в течение которого изготовитель (исполнитель) обязуется обеспечивать потребителю возможность использования товара (работы) по назначению и нести ответственность за существенные недостатки, возникшие по его вине. В течение 10 лет(если не установлен другой срок) со дня продажи.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/>
                <a:ea typeface="Calibri"/>
              </a:rPr>
              <a:t>Гарантийный срок </a:t>
            </a:r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 - это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период времени, в течение которого изготовитель гарантирует сохранение свойств продукции, при соблюдении правил хранения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сезонных товаров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(одежда, обувь и др.) гарантийный срок исчисляется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наступления соответствующего сезона исходя из климатических условий.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922114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предъявления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претензий: 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должны устраняться в течение 20 дней. Скрытые недостатки должны быть устранены в течение гарантийного срока. Если нельзя устно договориться, то потребитель обращается в суд. Надо сохранять чек и гарантийный талон, техпаспорт.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обращаются по месту жительства истца, по месту нахождения ответчика, по месту причинения вреда.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потребитель: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честен с собой и окружающими, соблюдает законы;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 распоряжается имеющимися средствами;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читает инструкцию и следует ей;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товарные, кассовые чеки. Гарантийные талоны и квитанции;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Предъявляет только обоснованные претензии.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7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71450"/>
            <a:ext cx="61515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арин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" y="2549683"/>
            <a:ext cx="5710663" cy="4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397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0279"/>
            <a:ext cx="3240360" cy="43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потребителя осуществляется: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0" y="1484784"/>
            <a:ext cx="5649739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составляют органы исполнительной власти, судебная власть, местная администрация, органы прокуратуры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потребителей осуществляют Федеральная антимонопольная служба, Федеральная служба по надзору и т.д.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ина\Desktop\0001-001-Razvitie-vnesanktsionnykh-mekhanizmov-reshenija-voprosov-zaschity-pr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49187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общественная защита прав – осуществляется организациями потребителей, которые создаются в городе, области, республике, на федеральном уровне – Союзом потребителей России.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Блиц-опрос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В каких случаях товар по требованию покупателя обязательно должен быть заменен на другой: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1)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Гражданин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купил музыкальный центр, но, не вскрывая упаковки, через месяц попросил заменить его с доплатой на более дорогой;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669360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2)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Гражданин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купил литровый электрочайник, в течение недели кипятил воду, а потом попросил обменять его на двухлитровый; 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  <a:latin typeface="Times New Roman"/>
              <a:ea typeface="Calibri"/>
            </a:endParaRPr>
          </a:p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3)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Гражданин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приобрёл микроволновую печь с 6 месячным гарантийным сроком, которая на 27 неделе вышла из строя из-за бракованной детали;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ru-RU" sz="4000" b="1" dirty="0" smtClean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3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lvl="0"/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4) гражданин купил японский телевизор, но, не разобрав инструкцию, напечатанную на японском языке, включил его в сеть с нестандартным напряжением и аппарат сгорел. 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4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500063"/>
            <a:ext cx="5857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 внимание!!!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9699" name="Picture 4" descr="C:\Documents and Settings\Sentry\Рабочий стол\Внеклассное мероприятие Защита прав потребителей\рукопожати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79841"/>
            <a:ext cx="7128792" cy="4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  <a:ea typeface="Calibri"/>
              </a:rPr>
              <a:t>Международная общественность добавила к ним ещё 4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права:</a:t>
            </a:r>
            <a:endParaRPr lang="ru-RU" sz="36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-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на удовлетворение базовых потребностей;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- на возмещение ущерба;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- на потребительское образование (просвещение);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- на здоровую окружающую среду.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2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Прямоугольник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2239"/>
            <a:ext cx="9324527" cy="22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C:\Documents and Settings\Sentry\Рабочий стол\Внеклассное мероприятие Защита прав потребителей\Слайд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790"/>
            <a:ext cx="2643188" cy="426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3189" y="1166911"/>
            <a:ext cx="65008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/>
                <a:ea typeface="Times New Roman"/>
              </a:rPr>
              <a:t>Закон регулирует отношения, возникающие между потребителями и изготовителями, исполнителями, продавцами при продаже товаров (выполнении работ, оказании услуг), устанавливает права потребителей на приобретение товаров (работ, услуг) надлежащего качества и безопасных для жизни и здоровья </a:t>
            </a:r>
            <a:r>
              <a:rPr lang="ru-RU" sz="3000" b="1" dirty="0" smtClean="0">
                <a:latin typeface="Times New Roman"/>
                <a:ea typeface="Times New Roman"/>
              </a:rPr>
              <a:t>потребителей. </a:t>
            </a:r>
            <a:endParaRPr lang="ru-RU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558608" cy="129614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Основные понятия, используемые в Законе: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640960" cy="4968552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потребитель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- гражданин, имеющий намерения заказать или приобрести либо заказывающий, приобретающий или использующий товары исключительно для личных нужд, не связанных с извлечением прибыли;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581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изготовитель</a:t>
            </a:r>
            <a:r>
              <a:rPr lang="ru-RU" sz="4400" dirty="0" smtClean="0"/>
              <a:t>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- организация независимо от её формы собственности, а также индивидуальный предприниматель. Производящие товары для реализации потребителям;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9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исполнитель</a:t>
            </a:r>
            <a:r>
              <a:rPr lang="ru-RU" dirty="0" smtClean="0"/>
              <a:t>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- организация независимо от её формы собственности, 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также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индивидуальный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предприниматель, выполняющие работы или оказывающие услуги потребителям по возмездному договору;</a:t>
            </a:r>
          </a:p>
        </p:txBody>
      </p:sp>
    </p:spTree>
    <p:extLst>
      <p:ext uri="{BB962C8B-B14F-4D97-AF65-F5344CB8AC3E}">
        <p14:creationId xmlns:p14="http://schemas.microsoft.com/office/powerpoint/2010/main" val="20318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продавец </a:t>
            </a:r>
            <a:r>
              <a:rPr lang="ru-RU" sz="4000" b="1" dirty="0"/>
              <a:t>- организация независимо от её формы собственности, а также индивидуальный предприниматель, реализующие товары потребителям по договорным </a:t>
            </a:r>
            <a:r>
              <a:rPr lang="ru-RU" sz="4000" b="1"/>
              <a:t>ценам </a:t>
            </a:r>
            <a:r>
              <a:rPr lang="ru-RU" sz="4000" b="1" smtClean="0"/>
              <a:t>(</a:t>
            </a:r>
            <a:r>
              <a:rPr lang="ru-RU" sz="4000" b="1" dirty="0"/>
              <a:t>купли – продажи);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1039</Words>
  <Application>Microsoft Office PowerPoint</Application>
  <PresentationFormat>Экран (4:3)</PresentationFormat>
  <Paragraphs>80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«ЗАЩИТА ПРАВ ПОТРЕБИТЕЛЕЙ»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понятия, используемые в Законе: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ПОТРЕБИТЕЛЕЙ: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 потребителей на возмещение морального вреда:</vt:lpstr>
      <vt:lpstr> Если товар оказался некачественным: </vt:lpstr>
      <vt:lpstr> Обмен непродовольственного товара надлежащего качества производится, если указанный товар: </vt:lpstr>
      <vt:lpstr>Презентация PowerPoint</vt:lpstr>
      <vt:lpstr>Требования к товарам:</vt:lpstr>
      <vt:lpstr>Перечень непродовольственных товаров надлежащего качества, не подлежащих  возврату или обмену на аналогичный товар других размеров, формы, габарита, фасона, расцветки, или комплектации: </vt:lpstr>
      <vt:lpstr>Срок службы - это</vt:lpstr>
      <vt:lpstr>Гарантийный срок  - это</vt:lpstr>
      <vt:lpstr>Сроки предъявления претензий: </vt:lpstr>
      <vt:lpstr>Грамотный потребитель:</vt:lpstr>
      <vt:lpstr>Защита прав потребителя осуществляется:</vt:lpstr>
      <vt:lpstr>Презентация PowerPoint</vt:lpstr>
      <vt:lpstr>Блиц-опрос: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 компьютер</dc:creator>
  <cp:lastModifiedBy>Марина</cp:lastModifiedBy>
  <cp:revision>82</cp:revision>
  <dcterms:modified xsi:type="dcterms:W3CDTF">2017-03-12T16:32:52Z</dcterms:modified>
</cp:coreProperties>
</file>